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299" r:id="rId6"/>
    <p:sldId id="300" r:id="rId7"/>
    <p:sldId id="306" r:id="rId8"/>
    <p:sldId id="301" r:id="rId9"/>
    <p:sldId id="302" r:id="rId10"/>
    <p:sldId id="303" r:id="rId11"/>
    <p:sldId id="307" r:id="rId12"/>
    <p:sldId id="308" r:id="rId13"/>
    <p:sldId id="309" r:id="rId14"/>
    <p:sldId id="3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19" autoAdjust="0"/>
  </p:normalViewPr>
  <p:slideViewPr>
    <p:cSldViewPr snapToGrid="0">
      <p:cViewPr varScale="1">
        <p:scale>
          <a:sx n="72" d="100"/>
          <a:sy n="72"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4/27/2026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4/27/2026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4/27/2026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4/27/2026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4/27/2026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4/27/2026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4/27/2026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4/27/2026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4/27/2026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4/27/2026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867403" y="1475234"/>
            <a:ext cx="3681129" cy="2901694"/>
          </a:xfrm>
        </p:spPr>
        <p:txBody>
          <a:bodyPr anchor="b">
            <a:normAutofit fontScale="90000"/>
          </a:bodyPr>
          <a:lstStyle/>
          <a:p>
            <a:r>
              <a:rPr lang="en-US" sz="4400" dirty="0">
                <a:solidFill>
                  <a:schemeClr val="tx1"/>
                </a:solidFill>
              </a:rPr>
              <a:t>Contract Tentative Agreement:</a:t>
            </a:r>
            <a:br>
              <a:rPr lang="en-US" sz="4400" dirty="0">
                <a:solidFill>
                  <a:schemeClr val="tx1"/>
                </a:solidFill>
              </a:rPr>
            </a:br>
            <a:r>
              <a:rPr lang="en-US" sz="4400" dirty="0">
                <a:solidFill>
                  <a:schemeClr val="tx1"/>
                </a:solidFill>
              </a:rPr>
              <a:t>What changed?</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AFSCME Local 517</a:t>
            </a:r>
          </a:p>
          <a:p>
            <a:pPr>
              <a:lnSpc>
                <a:spcPct val="100000"/>
              </a:lnSpc>
            </a:pPr>
            <a:r>
              <a:rPr lang="en-US" sz="1600" dirty="0"/>
              <a:t>Presentation</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467C-9D74-4DCA-98A6-AE5166F4AA8F}"/>
              </a:ext>
            </a:extLst>
          </p:cNvPr>
          <p:cNvSpPr>
            <a:spLocks noGrp="1"/>
          </p:cNvSpPr>
          <p:nvPr>
            <p:ph type="title"/>
          </p:nvPr>
        </p:nvSpPr>
        <p:spPr/>
        <p:txBody>
          <a:bodyPr/>
          <a:lstStyle/>
          <a:p>
            <a:pPr algn="ctr"/>
            <a:r>
              <a:rPr lang="en-US" dirty="0"/>
              <a:t>What are the next steps?</a:t>
            </a:r>
          </a:p>
        </p:txBody>
      </p:sp>
      <p:sp>
        <p:nvSpPr>
          <p:cNvPr id="12" name="Content Placeholder 11">
            <a:extLst>
              <a:ext uri="{FF2B5EF4-FFF2-40B4-BE49-F238E27FC236}">
                <a16:creationId xmlns:a16="http://schemas.microsoft.com/office/drawing/2014/main" id="{E1EE6DBD-862D-A24F-AB4E-B3A5DB99F79D}"/>
              </a:ext>
            </a:extLst>
          </p:cNvPr>
          <p:cNvSpPr>
            <a:spLocks noGrp="1"/>
          </p:cNvSpPr>
          <p:nvPr>
            <p:ph sz="half" idx="1"/>
          </p:nvPr>
        </p:nvSpPr>
        <p:spPr/>
        <p:txBody>
          <a:bodyPr>
            <a:normAutofit fontScale="92500"/>
          </a:bodyPr>
          <a:lstStyle/>
          <a:p>
            <a:pPr>
              <a:buFont typeface="Wingdings" panose="05000000000000000000" pitchFamily="2" charset="2"/>
              <a:buChar char="§"/>
            </a:pPr>
            <a:r>
              <a:rPr lang="en-US" dirty="0"/>
              <a:t>We vote again. Voting will be held virtually on May 12</a:t>
            </a:r>
            <a:r>
              <a:rPr lang="en-US" baseline="30000" dirty="0"/>
              <a:t>th</a:t>
            </a:r>
            <a:r>
              <a:rPr lang="en-US" dirty="0"/>
              <a:t> from 8am-4pm and in person at all 4 main sites from 11am-2pm on May 13th.</a:t>
            </a:r>
          </a:p>
          <a:p>
            <a:pPr>
              <a:buFont typeface="Wingdings" panose="05000000000000000000" pitchFamily="2" charset="2"/>
              <a:buChar char="§"/>
            </a:pPr>
            <a:r>
              <a:rPr lang="en-US" dirty="0"/>
              <a:t>If the contract passes, it’s expected to be approved by the board at their June 2</a:t>
            </a:r>
            <a:r>
              <a:rPr lang="en-US" baseline="30000" dirty="0"/>
              <a:t>nd</a:t>
            </a:r>
            <a:r>
              <a:rPr lang="en-US" dirty="0"/>
              <a:t> meeting and then work will begin in payroll for back pay/insurance reimbursements. If you leave employment prior to the board signing, you will not receive backpay/reimbursements</a:t>
            </a:r>
          </a:p>
          <a:p>
            <a:pPr>
              <a:buFont typeface="Wingdings" panose="05000000000000000000" pitchFamily="2" charset="2"/>
              <a:buChar char="§"/>
            </a:pPr>
            <a:r>
              <a:rPr lang="en-US" dirty="0"/>
              <a:t>If the contract does not pass, we will be headed to a strike. </a:t>
            </a:r>
          </a:p>
        </p:txBody>
      </p:sp>
      <p:pic>
        <p:nvPicPr>
          <p:cNvPr id="14" name="Content Placeholder 13">
            <a:extLst>
              <a:ext uri="{FF2B5EF4-FFF2-40B4-BE49-F238E27FC236}">
                <a16:creationId xmlns:a16="http://schemas.microsoft.com/office/drawing/2014/main" id="{7FD983A2-9BA0-A331-AA8F-BD145BC95472}"/>
              </a:ext>
            </a:extLst>
          </p:cNvPr>
          <p:cNvPicPr>
            <a:picLocks noGrp="1" noChangeAspect="1"/>
          </p:cNvPicPr>
          <p:nvPr>
            <p:ph sz="half" idx="2"/>
          </p:nvPr>
        </p:nvPicPr>
        <p:blipFill>
          <a:blip r:embed="rId2"/>
          <a:stretch>
            <a:fillRect/>
          </a:stretch>
        </p:blipFill>
        <p:spPr>
          <a:xfrm>
            <a:off x="6516688" y="2255441"/>
            <a:ext cx="4638675" cy="3479006"/>
          </a:xfrm>
          <a:prstGeom prst="rect">
            <a:avLst/>
          </a:prstGeom>
        </p:spPr>
      </p:pic>
    </p:spTree>
    <p:extLst>
      <p:ext uri="{BB962C8B-B14F-4D97-AF65-F5344CB8AC3E}">
        <p14:creationId xmlns:p14="http://schemas.microsoft.com/office/powerpoint/2010/main" val="81818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08F8-4329-4275-86F6-59A05D27DE01}"/>
              </a:ext>
            </a:extLst>
          </p:cNvPr>
          <p:cNvSpPr>
            <a:spLocks noGrp="1"/>
          </p:cNvSpPr>
          <p:nvPr>
            <p:ph type="title"/>
          </p:nvPr>
        </p:nvSpPr>
        <p:spPr/>
        <p:txBody>
          <a:bodyPr>
            <a:normAutofit fontScale="90000"/>
          </a:bodyPr>
          <a:lstStyle/>
          <a:p>
            <a:pPr algn="ctr"/>
            <a:r>
              <a:rPr lang="en-US" dirty="0"/>
              <a:t>It has been our honor to fight on your behalf. The decision is in your hands now!</a:t>
            </a:r>
          </a:p>
        </p:txBody>
      </p:sp>
      <p:pic>
        <p:nvPicPr>
          <p:cNvPr id="4098" name="Picture 2" descr="AFSCME Strong Week – AFSCME Local 88">
            <a:extLst>
              <a:ext uri="{FF2B5EF4-FFF2-40B4-BE49-F238E27FC236}">
                <a16:creationId xmlns:a16="http://schemas.microsoft.com/office/drawing/2014/main" id="{D08D7C20-8872-4293-BED1-89BAA55893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240" y="2108200"/>
            <a:ext cx="6685845" cy="376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3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7A50-6C73-4CB3-BBB4-06CFBA81F80E}"/>
              </a:ext>
            </a:extLst>
          </p:cNvPr>
          <p:cNvSpPr>
            <a:spLocks noGrp="1"/>
          </p:cNvSpPr>
          <p:nvPr>
            <p:ph type="title"/>
          </p:nvPr>
        </p:nvSpPr>
        <p:spPr/>
        <p:txBody>
          <a:bodyPr/>
          <a:lstStyle/>
          <a:p>
            <a:pPr algn="ctr"/>
            <a:r>
              <a:rPr lang="en-US" dirty="0"/>
              <a:t>The Financials-No Changes</a:t>
            </a:r>
          </a:p>
        </p:txBody>
      </p:sp>
      <p:sp>
        <p:nvSpPr>
          <p:cNvPr id="3" name="Content Placeholder 2">
            <a:extLst>
              <a:ext uri="{FF2B5EF4-FFF2-40B4-BE49-F238E27FC236}">
                <a16:creationId xmlns:a16="http://schemas.microsoft.com/office/drawing/2014/main" id="{9B8A9C6A-ADC8-49B5-B9BA-99253D133639}"/>
              </a:ext>
            </a:extLst>
          </p:cNvPr>
          <p:cNvSpPr>
            <a:spLocks noGrp="1"/>
          </p:cNvSpPr>
          <p:nvPr>
            <p:ph sz="half" idx="1"/>
          </p:nvPr>
        </p:nvSpPr>
        <p:spPr/>
        <p:txBody>
          <a:bodyPr>
            <a:normAutofit lnSpcReduction="10000"/>
          </a:bodyPr>
          <a:lstStyle/>
          <a:p>
            <a:pPr>
              <a:buFont typeface="Wingdings" panose="05000000000000000000" pitchFamily="2" charset="2"/>
              <a:buChar char="§"/>
            </a:pPr>
            <a:r>
              <a:rPr lang="en-US" dirty="0"/>
              <a:t>Contract valid for 3 years meaning less frequent negotiations.</a:t>
            </a:r>
          </a:p>
          <a:p>
            <a:pPr>
              <a:buFont typeface="Wingdings" panose="05000000000000000000" pitchFamily="2" charset="2"/>
              <a:buChar char="§"/>
            </a:pPr>
            <a:r>
              <a:rPr lang="en-US" dirty="0"/>
              <a:t>Cost of living adjustments of 3.25% for 2026, 3% for 2027, and 2.75% for 2028.</a:t>
            </a:r>
          </a:p>
          <a:p>
            <a:pPr>
              <a:buFont typeface="Wingdings" panose="05000000000000000000" pitchFamily="2" charset="2"/>
              <a:buChar char="§"/>
            </a:pPr>
            <a:r>
              <a:rPr lang="en-US" dirty="0"/>
              <a:t>Anniversary range movements of 4% for 2026, 3.5% for 2027, and 3.5% for 2028.</a:t>
            </a:r>
          </a:p>
          <a:p>
            <a:pPr>
              <a:buFont typeface="Wingdings" panose="05000000000000000000" pitchFamily="2" charset="2"/>
              <a:buChar char="§"/>
            </a:pPr>
            <a:r>
              <a:rPr lang="en-US" dirty="0"/>
              <a:t>Bilingual pay memorandum of agreement raises from $50 biweekly to $75 biweekly.</a:t>
            </a:r>
          </a:p>
          <a:p>
            <a:pPr>
              <a:buFont typeface="Wingdings" panose="05000000000000000000" pitchFamily="2" charset="2"/>
              <a:buChar char="§"/>
            </a:pPr>
            <a:r>
              <a:rPr lang="en-US" dirty="0"/>
              <a:t>Workers in years 1-5 will move to 21 PTO days from 20.</a:t>
            </a:r>
          </a:p>
          <a:p>
            <a:pPr marL="0" indent="0">
              <a:buNone/>
            </a:pPr>
            <a:endParaRPr lang="en-US" dirty="0"/>
          </a:p>
        </p:txBody>
      </p:sp>
      <p:sp>
        <p:nvSpPr>
          <p:cNvPr id="4" name="Content Placeholder 3">
            <a:extLst>
              <a:ext uri="{FF2B5EF4-FFF2-40B4-BE49-F238E27FC236}">
                <a16:creationId xmlns:a16="http://schemas.microsoft.com/office/drawing/2014/main" id="{C65C85AC-0FB7-4E29-9B84-0474B141EE82}"/>
              </a:ext>
            </a:extLst>
          </p:cNvPr>
          <p:cNvSpPr>
            <a:spLocks noGrp="1"/>
          </p:cNvSpPr>
          <p:nvPr>
            <p:ph sz="half" idx="2"/>
          </p:nvPr>
        </p:nvSpPr>
        <p:spPr>
          <a:xfrm>
            <a:off x="8732305" y="2549525"/>
            <a:ext cx="4639736" cy="3748194"/>
          </a:xfrm>
        </p:spPr>
        <p:txBody>
          <a:bodyPr>
            <a:normAutofit lnSpcReduction="10000"/>
          </a:bodyPr>
          <a:lstStyle/>
          <a:p>
            <a:endParaRPr lang="en-US" dirty="0"/>
          </a:p>
          <a:p>
            <a:endParaRPr lang="en-US" dirty="0"/>
          </a:p>
        </p:txBody>
      </p:sp>
      <p:pic>
        <p:nvPicPr>
          <p:cNvPr id="1026" name="Picture 2" descr="15+ Thousand Two Stacks Of Money Royalty-Free Images, Stock Photos &amp;  Pictures | Shutterstock">
            <a:extLst>
              <a:ext uri="{FF2B5EF4-FFF2-40B4-BE49-F238E27FC236}">
                <a16:creationId xmlns:a16="http://schemas.microsoft.com/office/drawing/2014/main" id="{339556A6-EA4D-4717-9CB3-C87A99A58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986" y="2524124"/>
            <a:ext cx="371475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3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814F-0A18-4700-A5DC-E2168ACD1C9D}"/>
              </a:ext>
            </a:extLst>
          </p:cNvPr>
          <p:cNvSpPr>
            <a:spLocks noGrp="1"/>
          </p:cNvSpPr>
          <p:nvPr>
            <p:ph type="title"/>
          </p:nvPr>
        </p:nvSpPr>
        <p:spPr/>
        <p:txBody>
          <a:bodyPr/>
          <a:lstStyle/>
          <a:p>
            <a:pPr algn="ctr"/>
            <a:r>
              <a:rPr lang="en-US" dirty="0"/>
              <a:t>The Insurance- No Changes from last presentation</a:t>
            </a:r>
          </a:p>
        </p:txBody>
      </p:sp>
      <p:sp>
        <p:nvSpPr>
          <p:cNvPr id="3" name="Content Placeholder 2">
            <a:extLst>
              <a:ext uri="{FF2B5EF4-FFF2-40B4-BE49-F238E27FC236}">
                <a16:creationId xmlns:a16="http://schemas.microsoft.com/office/drawing/2014/main" id="{6940E299-8A05-4408-ADC6-DD9E4B18F4DF}"/>
              </a:ext>
            </a:extLst>
          </p:cNvPr>
          <p:cNvSpPr>
            <a:spLocks noGrp="1"/>
          </p:cNvSpPr>
          <p:nvPr>
            <p:ph sz="half" idx="1"/>
          </p:nvPr>
        </p:nvSpPr>
        <p:spPr/>
        <p:txBody>
          <a:bodyPr>
            <a:normAutofit/>
          </a:bodyPr>
          <a:lstStyle/>
          <a:p>
            <a:pPr marL="0" indent="0">
              <a:buNone/>
            </a:pPr>
            <a:endParaRPr lang="en-US" dirty="0"/>
          </a:p>
        </p:txBody>
      </p:sp>
      <p:pic>
        <p:nvPicPr>
          <p:cNvPr id="6" name="Content Placeholder 5">
            <a:extLst>
              <a:ext uri="{FF2B5EF4-FFF2-40B4-BE49-F238E27FC236}">
                <a16:creationId xmlns:a16="http://schemas.microsoft.com/office/drawing/2014/main" id="{EFC1328D-8564-D662-C0EB-841F9BE3AC18}"/>
              </a:ext>
            </a:extLst>
          </p:cNvPr>
          <p:cNvPicPr>
            <a:picLocks noGrp="1" noChangeAspect="1"/>
          </p:cNvPicPr>
          <p:nvPr>
            <p:ph sz="half" idx="2"/>
          </p:nvPr>
        </p:nvPicPr>
        <p:blipFill>
          <a:blip r:embed="rId2"/>
          <a:stretch>
            <a:fillRect/>
          </a:stretch>
        </p:blipFill>
        <p:spPr>
          <a:xfrm>
            <a:off x="2526632" y="1955131"/>
            <a:ext cx="6472989" cy="4066673"/>
          </a:xfrm>
        </p:spPr>
      </p:pic>
    </p:spTree>
    <p:extLst>
      <p:ext uri="{BB962C8B-B14F-4D97-AF65-F5344CB8AC3E}">
        <p14:creationId xmlns:p14="http://schemas.microsoft.com/office/powerpoint/2010/main" val="350649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2BA8-2646-4CAA-B7D5-7F71CF473CEB}"/>
              </a:ext>
            </a:extLst>
          </p:cNvPr>
          <p:cNvSpPr>
            <a:spLocks noGrp="1"/>
          </p:cNvSpPr>
          <p:nvPr>
            <p:ph type="title"/>
          </p:nvPr>
        </p:nvSpPr>
        <p:spPr/>
        <p:txBody>
          <a:bodyPr/>
          <a:lstStyle/>
          <a:p>
            <a:pPr algn="ctr"/>
            <a:r>
              <a:rPr lang="en-US" dirty="0"/>
              <a:t>Other changes that carried over from the last mediation</a:t>
            </a:r>
          </a:p>
        </p:txBody>
      </p:sp>
      <p:sp>
        <p:nvSpPr>
          <p:cNvPr id="3" name="Content Placeholder 2">
            <a:extLst>
              <a:ext uri="{FF2B5EF4-FFF2-40B4-BE49-F238E27FC236}">
                <a16:creationId xmlns:a16="http://schemas.microsoft.com/office/drawing/2014/main" id="{400AEA2B-4A3D-4830-BD07-EFEBF17940BA}"/>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A public emergency or weather events would require an employee to respond to such an event.</a:t>
            </a:r>
          </a:p>
          <a:p>
            <a:pPr>
              <a:buFont typeface="Wingdings" panose="05000000000000000000" pitchFamily="2" charset="2"/>
              <a:buChar char="§"/>
            </a:pPr>
            <a:r>
              <a:rPr lang="en-US" dirty="0"/>
              <a:t>Medical documentation may be required after first 48 hours of ESST (earned sick/safe time).</a:t>
            </a:r>
          </a:p>
          <a:p>
            <a:pPr>
              <a:buFont typeface="Wingdings" panose="05000000000000000000" pitchFamily="2" charset="2"/>
              <a:buChar char="§"/>
            </a:pPr>
            <a:r>
              <a:rPr lang="en-US" dirty="0"/>
              <a:t>Employees with less than 5 years of service go from 20 to 21 days. New accrual rate begins after the board signs the </a:t>
            </a:r>
            <a:r>
              <a:rPr lang="en-US"/>
              <a:t>contract.</a:t>
            </a:r>
          </a:p>
          <a:p>
            <a:pPr>
              <a:buFont typeface="Wingdings" panose="05000000000000000000" pitchFamily="2" charset="2"/>
              <a:buChar char="§"/>
            </a:pPr>
            <a:r>
              <a:rPr lang="en-US"/>
              <a:t>Minnesota </a:t>
            </a:r>
            <a:r>
              <a:rPr lang="en-US" dirty="0"/>
              <a:t>Paid Leave premiums will be split 50/50 between employer/employee</a:t>
            </a:r>
          </a:p>
          <a:p>
            <a:pPr>
              <a:buFont typeface="Wingdings" panose="05000000000000000000" pitchFamily="2" charset="2"/>
              <a:buChar char="§"/>
            </a:pPr>
            <a:r>
              <a:rPr lang="en-US" dirty="0"/>
              <a:t>Promotional probationary periods outside of the bargaining unit increase from 6 months to 12 months and employees retain their classification seniority rights for 12 months as well.</a:t>
            </a:r>
          </a:p>
          <a:p>
            <a:pPr>
              <a:buFont typeface="Wingdings" panose="05000000000000000000" pitchFamily="2" charset="2"/>
              <a:buChar char="§"/>
            </a:pPr>
            <a:r>
              <a:rPr lang="en-US" dirty="0"/>
              <a:t>Unpaid leave hours shall extend the probationary period by the same number of hours utilized (including MPL and/or FMLA).</a:t>
            </a:r>
          </a:p>
          <a:p>
            <a:pPr marL="0" indent="0">
              <a:buNone/>
            </a:pPr>
            <a:endParaRPr lang="en-US" dirty="0"/>
          </a:p>
        </p:txBody>
      </p:sp>
    </p:spTree>
    <p:extLst>
      <p:ext uri="{BB962C8B-B14F-4D97-AF65-F5344CB8AC3E}">
        <p14:creationId xmlns:p14="http://schemas.microsoft.com/office/powerpoint/2010/main" val="392208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68D9-2F5C-4CCB-998B-348E1BD19BC6}"/>
              </a:ext>
            </a:extLst>
          </p:cNvPr>
          <p:cNvSpPr>
            <a:spLocks noGrp="1"/>
          </p:cNvSpPr>
          <p:nvPr>
            <p:ph type="title"/>
          </p:nvPr>
        </p:nvSpPr>
        <p:spPr/>
        <p:txBody>
          <a:bodyPr/>
          <a:lstStyle/>
          <a:p>
            <a:pPr algn="ctr"/>
            <a:r>
              <a:rPr lang="en-US" dirty="0"/>
              <a:t>So what DID we get?</a:t>
            </a:r>
          </a:p>
        </p:txBody>
      </p:sp>
      <p:sp>
        <p:nvSpPr>
          <p:cNvPr id="3" name="Content Placeholder 2">
            <a:extLst>
              <a:ext uri="{FF2B5EF4-FFF2-40B4-BE49-F238E27FC236}">
                <a16:creationId xmlns:a16="http://schemas.microsoft.com/office/drawing/2014/main" id="{5E1E10D1-C3F0-4645-B84D-D4289FFC9FCE}"/>
              </a:ext>
            </a:extLst>
          </p:cNvPr>
          <p:cNvSpPr>
            <a:spLocks noGrp="1"/>
          </p:cNvSpPr>
          <p:nvPr>
            <p:ph idx="1"/>
          </p:nvPr>
        </p:nvSpPr>
        <p:spPr/>
        <p:txBody>
          <a:bodyPr>
            <a:normAutofit/>
          </a:bodyPr>
          <a:lstStyle/>
          <a:p>
            <a:pPr>
              <a:buFont typeface="Wingdings" panose="05000000000000000000" pitchFamily="2" charset="2"/>
              <a:buChar char="§"/>
            </a:pPr>
            <a:r>
              <a:rPr lang="en-US" dirty="0"/>
              <a:t>The county has agreed in an MOA to bring the short term disability late enrollment (with 12 month penalty) to a vote in the insurance labor management committee. The group seems receptive to the change so we anticipate this will move forward. For first 12 months, there’s a 6 week elimination period instead of 1 week for physical illness, mental illness, or birth of a child. No penalty on accident claims. After 1 year, the regular short term disability rules will apply.</a:t>
            </a:r>
          </a:p>
          <a:p>
            <a:pPr>
              <a:buFont typeface="Wingdings" panose="05000000000000000000" pitchFamily="2" charset="2"/>
              <a:buChar char="§"/>
            </a:pPr>
            <a:r>
              <a:rPr lang="en-US" dirty="0"/>
              <a:t>The county has agreed in an MOA to shop an unembedded health plan with lower deductibles at the next renewal. We can’t implement during our current 3 year contract as it’s more than a 5% change which would cost us our rate cap and could potentially make the health insurance taxable. </a:t>
            </a:r>
          </a:p>
        </p:txBody>
      </p:sp>
    </p:spTree>
    <p:extLst>
      <p:ext uri="{BB962C8B-B14F-4D97-AF65-F5344CB8AC3E}">
        <p14:creationId xmlns:p14="http://schemas.microsoft.com/office/powerpoint/2010/main" val="112005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C9A-5443-430D-B9B3-5F08F03B2E18}"/>
              </a:ext>
            </a:extLst>
          </p:cNvPr>
          <p:cNvSpPr>
            <a:spLocks noGrp="1"/>
          </p:cNvSpPr>
          <p:nvPr>
            <p:ph type="title"/>
          </p:nvPr>
        </p:nvSpPr>
        <p:spPr/>
        <p:txBody>
          <a:bodyPr/>
          <a:lstStyle/>
          <a:p>
            <a:pPr algn="ctr"/>
            <a:r>
              <a:rPr lang="en-US" dirty="0"/>
              <a:t>Anything else? </a:t>
            </a:r>
          </a:p>
        </p:txBody>
      </p:sp>
      <p:sp>
        <p:nvSpPr>
          <p:cNvPr id="3" name="Content Placeholder 2">
            <a:extLst>
              <a:ext uri="{FF2B5EF4-FFF2-40B4-BE49-F238E27FC236}">
                <a16:creationId xmlns:a16="http://schemas.microsoft.com/office/drawing/2014/main" id="{DFF4A80D-AD04-437F-B198-8B7FA2F2A5D7}"/>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The county has agreed to add in Weingarten rights to our contract which will preserve your right to representation during an investigation and/or discipline.</a:t>
            </a:r>
          </a:p>
          <a:p>
            <a:pPr>
              <a:buFont typeface="Wingdings" panose="05000000000000000000" pitchFamily="2" charset="2"/>
              <a:buChar char="§"/>
            </a:pPr>
            <a:r>
              <a:rPr lang="en-US" dirty="0"/>
              <a:t>The county has agreed to give employees at least 14 days notice of a permanent principal work location change except in case of an emergency or when the employee and employer both agree to the change without appropriate notice. If the permanent work location is changed with less than 14 days notice, the employee will be reimbursed for any additional mileage incurred as a result of the change for the duration of the 14 day notification period. </a:t>
            </a:r>
          </a:p>
          <a:p>
            <a:pPr>
              <a:buFont typeface="Wingdings" panose="05000000000000000000" pitchFamily="2" charset="2"/>
              <a:buChar char="§"/>
            </a:pPr>
            <a:r>
              <a:rPr lang="en-US" dirty="0"/>
              <a:t>The county will meet and confer with AFSCME to work on making mental health resources more accessible to employees. </a:t>
            </a:r>
          </a:p>
          <a:p>
            <a:pPr>
              <a:buFont typeface="Wingdings" panose="05000000000000000000" pitchFamily="2" charset="2"/>
              <a:buChar char="§"/>
            </a:pPr>
            <a:r>
              <a:rPr lang="en-US" dirty="0"/>
              <a:t>The county will agree to put a focus on mental health, stress management, and other opportunities into its annual employee health fair.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3268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7AD8D-6336-48CE-A1DC-C980260FFE95}"/>
              </a:ext>
            </a:extLst>
          </p:cNvPr>
          <p:cNvSpPr>
            <a:spLocks noGrp="1"/>
          </p:cNvSpPr>
          <p:nvPr>
            <p:ph type="title"/>
          </p:nvPr>
        </p:nvSpPr>
        <p:spPr/>
        <p:txBody>
          <a:bodyPr/>
          <a:lstStyle/>
          <a:p>
            <a:pPr algn="ctr"/>
            <a:r>
              <a:rPr lang="en-US" dirty="0"/>
              <a:t>Things that will help us connect with new employees</a:t>
            </a:r>
          </a:p>
        </p:txBody>
      </p:sp>
      <p:sp>
        <p:nvSpPr>
          <p:cNvPr id="3" name="Content Placeholder 2">
            <a:extLst>
              <a:ext uri="{FF2B5EF4-FFF2-40B4-BE49-F238E27FC236}">
                <a16:creationId xmlns:a16="http://schemas.microsoft.com/office/drawing/2014/main" id="{9C5F9966-2197-F710-FD28-16CFE3E3F291}"/>
              </a:ext>
            </a:extLst>
          </p:cNvPr>
          <p:cNvSpPr>
            <a:spLocks noGrp="1"/>
          </p:cNvSpPr>
          <p:nvPr>
            <p:ph idx="1"/>
          </p:nvPr>
        </p:nvSpPr>
        <p:spPr/>
        <p:txBody>
          <a:bodyPr/>
          <a:lstStyle/>
          <a:p>
            <a:pPr>
              <a:buFont typeface="Wingdings" panose="05000000000000000000" pitchFamily="2" charset="2"/>
              <a:buChar char="§"/>
            </a:pPr>
            <a:r>
              <a:rPr lang="en-US" dirty="0"/>
              <a:t>The county will put a link to the AFSCME Local 517 website on </a:t>
            </a:r>
            <a:r>
              <a:rPr lang="en-US" dirty="0" err="1"/>
              <a:t>washnet</a:t>
            </a:r>
            <a:r>
              <a:rPr lang="en-US" dirty="0"/>
              <a:t>.</a:t>
            </a:r>
          </a:p>
          <a:p>
            <a:pPr>
              <a:buFont typeface="Wingdings" panose="05000000000000000000" pitchFamily="2" charset="2"/>
              <a:buChar char="§"/>
            </a:pPr>
            <a:r>
              <a:rPr lang="en-US" dirty="0"/>
              <a:t>The county will add exclusive representative information to the end of the agenda.</a:t>
            </a:r>
          </a:p>
          <a:p>
            <a:pPr>
              <a:buFont typeface="Wingdings" panose="05000000000000000000" pitchFamily="2" charset="2"/>
              <a:buChar char="§"/>
            </a:pPr>
            <a:r>
              <a:rPr lang="en-US" dirty="0"/>
              <a:t>The sign in/registration for orientation document will list the employee’s bargaining unit.</a:t>
            </a:r>
          </a:p>
        </p:txBody>
      </p:sp>
    </p:spTree>
    <p:extLst>
      <p:ext uri="{BB962C8B-B14F-4D97-AF65-F5344CB8AC3E}">
        <p14:creationId xmlns:p14="http://schemas.microsoft.com/office/powerpoint/2010/main" val="187436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7A2BA-64CC-87C4-3AE3-B6247D5ADAEF}"/>
              </a:ext>
            </a:extLst>
          </p:cNvPr>
          <p:cNvSpPr>
            <a:spLocks noGrp="1"/>
          </p:cNvSpPr>
          <p:nvPr>
            <p:ph type="title"/>
          </p:nvPr>
        </p:nvSpPr>
        <p:spPr/>
        <p:txBody>
          <a:bodyPr/>
          <a:lstStyle/>
          <a:p>
            <a:pPr algn="ctr"/>
            <a:r>
              <a:rPr lang="en-US" dirty="0"/>
              <a:t>What is the negotiation team’s recommendation here?</a:t>
            </a:r>
          </a:p>
        </p:txBody>
      </p:sp>
      <p:sp>
        <p:nvSpPr>
          <p:cNvPr id="3" name="Content Placeholder 2">
            <a:extLst>
              <a:ext uri="{FF2B5EF4-FFF2-40B4-BE49-F238E27FC236}">
                <a16:creationId xmlns:a16="http://schemas.microsoft.com/office/drawing/2014/main" id="{BB6F2C88-E353-4D4F-AC5E-062A5D657CA1}"/>
              </a:ext>
            </a:extLst>
          </p:cNvPr>
          <p:cNvSpPr>
            <a:spLocks noGrp="1"/>
          </p:cNvSpPr>
          <p:nvPr>
            <p:ph sz="half" idx="1"/>
          </p:nvPr>
        </p:nvSpPr>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The negotiations team is recommending that the membership </a:t>
            </a:r>
            <a:r>
              <a:rPr lang="en-US" b="1" dirty="0"/>
              <a:t>accept</a:t>
            </a:r>
            <a:r>
              <a:rPr lang="en-US" dirty="0"/>
              <a:t> this tentative agreement.</a:t>
            </a:r>
          </a:p>
          <a:p>
            <a:pPr>
              <a:buFont typeface="Wingdings" panose="05000000000000000000" pitchFamily="2" charset="2"/>
              <a:buChar char="§"/>
            </a:pPr>
            <a:endParaRPr lang="en-US" dirty="0"/>
          </a:p>
        </p:txBody>
      </p:sp>
      <p:pic>
        <p:nvPicPr>
          <p:cNvPr id="1026" name="Picture 2" descr="How to write recommendations for board papers">
            <a:extLst>
              <a:ext uri="{FF2B5EF4-FFF2-40B4-BE49-F238E27FC236}">
                <a16:creationId xmlns:a16="http://schemas.microsoft.com/office/drawing/2014/main" id="{707ACD45-B518-31C9-4D71-619B91521E3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688" y="2255441"/>
            <a:ext cx="4638675" cy="347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7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4E28-719C-435D-AA4E-23941BECD789}"/>
              </a:ext>
            </a:extLst>
          </p:cNvPr>
          <p:cNvSpPr>
            <a:spLocks noGrp="1"/>
          </p:cNvSpPr>
          <p:nvPr>
            <p:ph type="title"/>
          </p:nvPr>
        </p:nvSpPr>
        <p:spPr/>
        <p:txBody>
          <a:bodyPr/>
          <a:lstStyle/>
          <a:p>
            <a:pPr algn="ctr"/>
            <a:r>
              <a:rPr lang="en-US" dirty="0"/>
              <a:t>There were no financial changes; why should we accept?</a:t>
            </a:r>
          </a:p>
        </p:txBody>
      </p:sp>
      <p:sp>
        <p:nvSpPr>
          <p:cNvPr id="3" name="Content Placeholder 2">
            <a:extLst>
              <a:ext uri="{FF2B5EF4-FFF2-40B4-BE49-F238E27FC236}">
                <a16:creationId xmlns:a16="http://schemas.microsoft.com/office/drawing/2014/main" id="{243809E2-579F-4FAE-80DF-542FFABC0170}"/>
              </a:ext>
            </a:extLst>
          </p:cNvPr>
          <p:cNvSpPr>
            <a:spLocks noGrp="1"/>
          </p:cNvSpPr>
          <p:nvPr>
            <p:ph idx="1"/>
          </p:nvPr>
        </p:nvSpPr>
        <p:spPr/>
        <p:txBody>
          <a:bodyPr/>
          <a:lstStyle/>
          <a:p>
            <a:pPr>
              <a:buFont typeface="Wingdings" panose="05000000000000000000" pitchFamily="2" charset="2"/>
              <a:buChar char="§"/>
            </a:pPr>
            <a:r>
              <a:rPr lang="en-US" dirty="0"/>
              <a:t>We have pushed as hard as we can and believe we have gotten everything that we can without striking. We don’t believe striking would result in a net benefit to the membership at this time.</a:t>
            </a:r>
          </a:p>
          <a:p>
            <a:pPr>
              <a:buFont typeface="Wingdings" panose="05000000000000000000" pitchFamily="2" charset="2"/>
              <a:buChar char="§"/>
            </a:pPr>
            <a:r>
              <a:rPr lang="en-US" dirty="0"/>
              <a:t>We have gotten significant concessions with contract language that we believe protect our members.</a:t>
            </a:r>
          </a:p>
          <a:p>
            <a:pPr>
              <a:buFont typeface="Wingdings" panose="05000000000000000000" pitchFamily="2" charset="2"/>
              <a:buChar char="§"/>
            </a:pPr>
            <a:r>
              <a:rPr lang="en-US" dirty="0"/>
              <a:t>The county previously refused to look into an unembedded health plan with lower deductibles. Getting an agreement to bring that to the ILMC is a very significant win as is making short term disability available to all without evidence of insurability.</a:t>
            </a:r>
          </a:p>
        </p:txBody>
      </p:sp>
    </p:spTree>
    <p:extLst>
      <p:ext uri="{BB962C8B-B14F-4D97-AF65-F5344CB8AC3E}">
        <p14:creationId xmlns:p14="http://schemas.microsoft.com/office/powerpoint/2010/main" val="4259531950"/>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{77A9215B-2DF3-42DA-B2F4-DC7A398F20F9}TFb63a7776-4452-49b2-8055-21efce632b726e3c8758_win32-7d1db0309ca7</Template>
  <TotalTime>158</TotalTime>
  <Words>839</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Bookman Old Style</vt:lpstr>
      <vt:lpstr>Calibri</vt:lpstr>
      <vt:lpstr>Franklin Gothic Book</vt:lpstr>
      <vt:lpstr>Wingdings</vt:lpstr>
      <vt:lpstr>Custom</vt:lpstr>
      <vt:lpstr>Contract Tentative Agreement: What changed?</vt:lpstr>
      <vt:lpstr>The Financials-No Changes</vt:lpstr>
      <vt:lpstr>The Insurance- No Changes from last presentation</vt:lpstr>
      <vt:lpstr>Other changes that carried over from the last mediation</vt:lpstr>
      <vt:lpstr>So what DID we get?</vt:lpstr>
      <vt:lpstr>Anything else? </vt:lpstr>
      <vt:lpstr>Things that will help us connect with new employees</vt:lpstr>
      <vt:lpstr>What is the negotiation team’s recommendation here?</vt:lpstr>
      <vt:lpstr>There were no financial changes; why should we accept?</vt:lpstr>
      <vt:lpstr>What are the next steps?</vt:lpstr>
      <vt:lpstr>It has been our honor to fight on your behalf. The decision is in your hands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County’s Unofficial “Last, Best, &amp; Final Offer”</dc:title>
  <dc:creator>Benjamin Henry</dc:creator>
  <cp:lastModifiedBy>Benjamin Henry</cp:lastModifiedBy>
  <cp:revision>11</cp:revision>
  <dcterms:created xsi:type="dcterms:W3CDTF">2026-02-07T04:26:44Z</dcterms:created>
  <dcterms:modified xsi:type="dcterms:W3CDTF">2026-04-27T22:49:04Z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